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635"/>
  </p:normalViewPr>
  <p:slideViewPr>
    <p:cSldViewPr snapToGrid="0">
      <p:cViewPr varScale="1">
        <p:scale>
          <a:sx n="79" d="100"/>
          <a:sy n="79" d="100"/>
        </p:scale>
        <p:origin x="264" y="2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hyperlink" Target="https://youtu.be/SUXoZg9MDv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986446" y="1167384"/>
            <a:ext cx="12640739" cy="10792031"/>
          </a:xfrm>
          <a:custGeom>
            <a:avLst/>
            <a:gdLst/>
            <a:ahLst/>
            <a:cxnLst/>
            <a:rect l="l" t="t" r="r" b="b"/>
            <a:pathLst>
              <a:path w="12640739" h="10792031" extrusionOk="0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5" name="Google Shape;85;p13"/>
          <p:cNvSpPr/>
          <p:nvPr/>
        </p:nvSpPr>
        <p:spPr>
          <a:xfrm>
            <a:off x="8525939" y="440790"/>
            <a:ext cx="8229600" cy="3312414"/>
          </a:xfrm>
          <a:custGeom>
            <a:avLst/>
            <a:gdLst/>
            <a:ahLst/>
            <a:cxnLst/>
            <a:rect l="l" t="t" r="r" b="b"/>
            <a:pathLst>
              <a:path w="8229600" h="8229600" extrusionOk="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6" name="Google Shape;86;p13"/>
          <p:cNvSpPr/>
          <p:nvPr/>
        </p:nvSpPr>
        <p:spPr>
          <a:xfrm>
            <a:off x="15659100" y="952500"/>
            <a:ext cx="1676400" cy="1676400"/>
          </a:xfrm>
          <a:custGeom>
            <a:avLst/>
            <a:gdLst/>
            <a:ahLst/>
            <a:cxnLst/>
            <a:rect l="l" t="t" r="r" b="b"/>
            <a:pathLst>
              <a:path w="1676400" h="1676400" extrusionOk="0">
                <a:moveTo>
                  <a:pt x="0" y="0"/>
                </a:moveTo>
                <a:lnTo>
                  <a:pt x="1676400" y="0"/>
                </a:lnTo>
                <a:lnTo>
                  <a:pt x="167640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7" name="Google Shape;87;p13"/>
          <p:cNvSpPr/>
          <p:nvPr/>
        </p:nvSpPr>
        <p:spPr>
          <a:xfrm>
            <a:off x="8088254" y="2872957"/>
            <a:ext cx="2329942" cy="3467705"/>
          </a:xfrm>
          <a:custGeom>
            <a:avLst/>
            <a:gdLst/>
            <a:ahLst/>
            <a:cxnLst/>
            <a:rect l="l" t="t" r="r" b="b"/>
            <a:pathLst>
              <a:path w="2114626" h="3317061" extrusionOk="0">
                <a:moveTo>
                  <a:pt x="0" y="0"/>
                </a:moveTo>
                <a:lnTo>
                  <a:pt x="2114627" y="0"/>
                </a:lnTo>
                <a:lnTo>
                  <a:pt x="2114627" y="3317061"/>
                </a:lnTo>
                <a:lnTo>
                  <a:pt x="0" y="33170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88" name="Google Shape;88;p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52500" y="2197297"/>
            <a:ext cx="8229600" cy="54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6" b="1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SPACE      YATRA</a:t>
            </a:r>
            <a:endParaRPr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955340" y="962025"/>
            <a:ext cx="7056771" cy="410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7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2025 NASA Space Apps Challenge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13521550" y="8928121"/>
            <a:ext cx="3813950" cy="390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Bit2Byte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11581792" y="8886190"/>
            <a:ext cx="3135011" cy="44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1" u="none" strike="noStrike" cap="none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Presented by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974390" y="8282707"/>
            <a:ext cx="6917354" cy="49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A Journey to Explore Space Weather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9038450" y="4305300"/>
            <a:ext cx="9259341" cy="5989577"/>
          </a:xfrm>
          <a:custGeom>
            <a:avLst/>
            <a:gdLst/>
            <a:ahLst/>
            <a:cxnLst/>
            <a:rect l="l" t="t" r="r" b="b"/>
            <a:pathLst>
              <a:path w="12640739" h="10792031" extrusionOk="0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8" name="Google Shape;98;p14"/>
          <p:cNvSpPr/>
          <p:nvPr/>
        </p:nvSpPr>
        <p:spPr>
          <a:xfrm>
            <a:off x="0" y="0"/>
            <a:ext cx="3744468" cy="3909060"/>
          </a:xfrm>
          <a:custGeom>
            <a:avLst/>
            <a:gdLst/>
            <a:ahLst/>
            <a:cxnLst/>
            <a:rect l="l" t="t" r="r" b="b"/>
            <a:pathLst>
              <a:path w="8229600" h="8229600" extrusionOk="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9" name="Google Shape;99;p14"/>
          <p:cNvSpPr/>
          <p:nvPr/>
        </p:nvSpPr>
        <p:spPr>
          <a:xfrm>
            <a:off x="16580424" y="952500"/>
            <a:ext cx="755076" cy="755076"/>
          </a:xfrm>
          <a:custGeom>
            <a:avLst/>
            <a:gdLst/>
            <a:ahLst/>
            <a:cxnLst/>
            <a:rect l="l" t="t" r="r" b="b"/>
            <a:pathLst>
              <a:path w="755076" h="755076" extrusionOk="0">
                <a:moveTo>
                  <a:pt x="0" y="0"/>
                </a:moveTo>
                <a:lnTo>
                  <a:pt x="755076" y="0"/>
                </a:lnTo>
                <a:lnTo>
                  <a:pt x="755076" y="755076"/>
                </a:lnTo>
                <a:lnTo>
                  <a:pt x="0" y="755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cxnSp>
        <p:nvCxnSpPr>
          <p:cNvPr id="100" name="Google Shape;100;p14"/>
          <p:cNvCxnSpPr/>
          <p:nvPr/>
        </p:nvCxnSpPr>
        <p:spPr>
          <a:xfrm>
            <a:off x="17972250" y="3779274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" name="Google Shape;101;p14"/>
          <p:cNvSpPr/>
          <p:nvPr/>
        </p:nvSpPr>
        <p:spPr>
          <a:xfrm>
            <a:off x="8161882" y="2005658"/>
            <a:ext cx="9812792" cy="7594373"/>
          </a:xfrm>
          <a:custGeom>
            <a:avLst/>
            <a:gdLst/>
            <a:ahLst/>
            <a:cxnLst/>
            <a:rect l="l" t="t" r="r" b="b"/>
            <a:pathLst>
              <a:path w="9812792" h="7594373" extrusionOk="0">
                <a:moveTo>
                  <a:pt x="0" y="0"/>
                </a:moveTo>
                <a:lnTo>
                  <a:pt x="9812792" y="0"/>
                </a:lnTo>
                <a:lnTo>
                  <a:pt x="9812792" y="7594373"/>
                </a:lnTo>
                <a:lnTo>
                  <a:pt x="0" y="7594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313" r="-259" b="-55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2" name="Google Shape;102;p14"/>
          <p:cNvSpPr txBox="1"/>
          <p:nvPr/>
        </p:nvSpPr>
        <p:spPr>
          <a:xfrm>
            <a:off x="746710" y="695643"/>
            <a:ext cx="6014070" cy="62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Why We Selected this Project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203100" y="1958025"/>
            <a:ext cx="7711200" cy="7755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82938" marR="0" lvl="1" indent="-278768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Rising Importance of Space Weather: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Space weather events (like solar flares and CMEs) can disrupt satellites, GPS, aviation, internet, and even power grids.</a:t>
            </a:r>
            <a:endParaRPr sz="2400" dirty="0"/>
          </a:p>
          <a:p>
            <a:pPr marL="582938" marR="0" lvl="1" indent="-278768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High Global Dependence on Technology: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In today’s digital era, everything from navigation apps to online banking relies on space-based systems.</a:t>
            </a:r>
            <a:endParaRPr sz="2400" dirty="0"/>
          </a:p>
          <a:p>
            <a:pPr marL="582938" marR="0" lvl="1" indent="-278768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Educational Gap: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Most people, especially children and students, don’t know what space weather is or how it impacts their lives.</a:t>
            </a:r>
            <a:endParaRPr sz="2400" dirty="0"/>
          </a:p>
          <a:p>
            <a:pPr marL="582938" marR="0" lvl="1" indent="-278768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Awareness &amp; Preparedness: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By educating the next generation through a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fun, interactive platform,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we build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awareness, curiosity, and future readiness.</a:t>
            </a:r>
            <a:endParaRPr sz="2400" dirty="0"/>
          </a:p>
          <a:p>
            <a:pPr marL="582938" marR="0" lvl="1" indent="-278768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Opportunity: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Space Yatra addresses the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STEM education market,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combining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real NASA data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 with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engaging stories and visuals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 to simplify complex science.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-4" y="3560950"/>
            <a:ext cx="8342888" cy="6771999"/>
          </a:xfrm>
          <a:custGeom>
            <a:avLst/>
            <a:gdLst/>
            <a:ahLst/>
            <a:cxnLst/>
            <a:rect l="l" t="t" r="r" b="b"/>
            <a:pathLst>
              <a:path w="12640739" h="10792031" extrusionOk="0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9" name="Google Shape;109;p15"/>
          <p:cNvSpPr/>
          <p:nvPr/>
        </p:nvSpPr>
        <p:spPr>
          <a:xfrm rot="10800000" flipH="1">
            <a:off x="16580424" y="8579424"/>
            <a:ext cx="755076" cy="755076"/>
          </a:xfrm>
          <a:custGeom>
            <a:avLst/>
            <a:gdLst/>
            <a:ahLst/>
            <a:cxnLst/>
            <a:rect l="l" t="t" r="r" b="b"/>
            <a:pathLst>
              <a:path w="755076" h="755076" extrusionOk="0">
                <a:moveTo>
                  <a:pt x="0" y="755076"/>
                </a:moveTo>
                <a:lnTo>
                  <a:pt x="755076" y="755076"/>
                </a:lnTo>
                <a:lnTo>
                  <a:pt x="755076" y="0"/>
                </a:lnTo>
                <a:lnTo>
                  <a:pt x="0" y="0"/>
                </a:lnTo>
                <a:lnTo>
                  <a:pt x="0" y="755076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cxnSp>
        <p:nvCxnSpPr>
          <p:cNvPr id="110" name="Google Shape;110;p15"/>
          <p:cNvCxnSpPr/>
          <p:nvPr/>
        </p:nvCxnSpPr>
        <p:spPr>
          <a:xfrm rot="10800000">
            <a:off x="0" y="1664418"/>
            <a:ext cx="7269564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5"/>
          <p:cNvSpPr/>
          <p:nvPr/>
        </p:nvSpPr>
        <p:spPr>
          <a:xfrm>
            <a:off x="547864" y="2151947"/>
            <a:ext cx="15614090" cy="6762847"/>
          </a:xfrm>
          <a:custGeom>
            <a:avLst/>
            <a:gdLst/>
            <a:ahLst/>
            <a:cxnLst/>
            <a:rect l="l" t="t" r="r" b="b"/>
            <a:pathLst>
              <a:path w="15614090" h="6762847" extrusionOk="0">
                <a:moveTo>
                  <a:pt x="0" y="0"/>
                </a:moveTo>
                <a:lnTo>
                  <a:pt x="15614089" y="0"/>
                </a:lnTo>
                <a:lnTo>
                  <a:pt x="15614089" y="6762847"/>
                </a:lnTo>
                <a:lnTo>
                  <a:pt x="0" y="67628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884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2" name="Google Shape;112;p15"/>
          <p:cNvSpPr txBox="1"/>
          <p:nvPr/>
        </p:nvSpPr>
        <p:spPr>
          <a:xfrm>
            <a:off x="547864" y="667893"/>
            <a:ext cx="17192272" cy="360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BLOCK DIAGRAM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564193" y="9115403"/>
            <a:ext cx="4053900" cy="11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 dirty="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DATASET LINKS</a:t>
            </a:r>
            <a:endParaRPr dirty="0"/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 i="0" u="none" strike="noStrike" cap="none" dirty="0">
              <a:solidFill>
                <a:srgbClr val="FAFAF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 dirty="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HTTPS://WWW.NASA.GOV/IMAGES/</a:t>
            </a:r>
            <a:endParaRPr dirty="0"/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 i="0" u="none" strike="noStrike" cap="none" dirty="0">
              <a:solidFill>
                <a:srgbClr val="FAFAF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 dirty="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HTTPS://SCIENCE.NASA.GOV/CLIMATE-CHANGE/</a:t>
            </a:r>
            <a:endParaRPr dirty="0"/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 i="0" u="none" strike="noStrike" cap="none" dirty="0">
              <a:solidFill>
                <a:srgbClr val="FAFAF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6879900" y="0"/>
            <a:ext cx="11408267" cy="3912111"/>
          </a:xfrm>
          <a:custGeom>
            <a:avLst/>
            <a:gdLst/>
            <a:ahLst/>
            <a:cxnLst/>
            <a:rect l="l" t="t" r="r" b="b"/>
            <a:pathLst>
              <a:path w="12640739" h="10792031" extrusionOk="0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9" name="Google Shape;119;p16"/>
          <p:cNvSpPr/>
          <p:nvPr/>
        </p:nvSpPr>
        <p:spPr>
          <a:xfrm>
            <a:off x="82150" y="6172200"/>
            <a:ext cx="2900934" cy="4114800"/>
          </a:xfrm>
          <a:custGeom>
            <a:avLst/>
            <a:gdLst/>
            <a:ahLst/>
            <a:cxnLst/>
            <a:rect l="l" t="t" r="r" b="b"/>
            <a:pathLst>
              <a:path w="8229600" h="8229600" extrusionOk="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0" name="Google Shape;120;p16"/>
          <p:cNvSpPr/>
          <p:nvPr/>
        </p:nvSpPr>
        <p:spPr>
          <a:xfrm>
            <a:off x="16881762" y="273624"/>
            <a:ext cx="755076" cy="755076"/>
          </a:xfrm>
          <a:custGeom>
            <a:avLst/>
            <a:gdLst/>
            <a:ahLst/>
            <a:cxnLst/>
            <a:rect l="l" t="t" r="r" b="b"/>
            <a:pathLst>
              <a:path w="755076" h="755076" extrusionOk="0">
                <a:moveTo>
                  <a:pt x="0" y="0"/>
                </a:moveTo>
                <a:lnTo>
                  <a:pt x="755076" y="0"/>
                </a:lnTo>
                <a:lnTo>
                  <a:pt x="755076" y="755076"/>
                </a:lnTo>
                <a:lnTo>
                  <a:pt x="0" y="755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cxnSp>
        <p:nvCxnSpPr>
          <p:cNvPr id="121" name="Google Shape;121;p16"/>
          <p:cNvCxnSpPr/>
          <p:nvPr/>
        </p:nvCxnSpPr>
        <p:spPr>
          <a:xfrm rot="10800000">
            <a:off x="0" y="10180912"/>
            <a:ext cx="17415221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" name="Google Shape;122;p16"/>
          <p:cNvSpPr/>
          <p:nvPr/>
        </p:nvSpPr>
        <p:spPr>
          <a:xfrm>
            <a:off x="237847" y="1226144"/>
            <a:ext cx="3315365" cy="6154865"/>
          </a:xfrm>
          <a:custGeom>
            <a:avLst/>
            <a:gdLst/>
            <a:ahLst/>
            <a:cxnLst/>
            <a:rect l="l" t="t" r="r" b="b"/>
            <a:pathLst>
              <a:path w="1233643" h="2290218" extrusionOk="0">
                <a:moveTo>
                  <a:pt x="0" y="0"/>
                </a:moveTo>
                <a:lnTo>
                  <a:pt x="1233643" y="0"/>
                </a:lnTo>
                <a:lnTo>
                  <a:pt x="1233643" y="2290218"/>
                </a:lnTo>
                <a:lnTo>
                  <a:pt x="0" y="2290218"/>
                </a:lnTo>
                <a:close/>
              </a:path>
            </a:pathLst>
          </a:custGeom>
          <a:solidFill>
            <a:srgbClr val="D9DD2C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3" name="Google Shape;123;p16"/>
          <p:cNvSpPr/>
          <p:nvPr/>
        </p:nvSpPr>
        <p:spPr>
          <a:xfrm>
            <a:off x="7438042" y="1226144"/>
            <a:ext cx="3368598" cy="3084960"/>
          </a:xfrm>
          <a:custGeom>
            <a:avLst/>
            <a:gdLst/>
            <a:ahLst/>
            <a:cxnLst/>
            <a:rect l="l" t="t" r="r" b="b"/>
            <a:pathLst>
              <a:path w="1253451" h="1147910" extrusionOk="0">
                <a:moveTo>
                  <a:pt x="0" y="0"/>
                </a:moveTo>
                <a:lnTo>
                  <a:pt x="1253451" y="0"/>
                </a:lnTo>
                <a:lnTo>
                  <a:pt x="1253451" y="1147910"/>
                </a:lnTo>
                <a:lnTo>
                  <a:pt x="0" y="1147910"/>
                </a:lnTo>
                <a:close/>
              </a:path>
            </a:pathLst>
          </a:custGeom>
          <a:solidFill>
            <a:srgbClr val="D9DD2C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4" name="Google Shape;124;p16"/>
          <p:cNvSpPr/>
          <p:nvPr/>
        </p:nvSpPr>
        <p:spPr>
          <a:xfrm>
            <a:off x="10978072" y="1226144"/>
            <a:ext cx="3315365" cy="6154865"/>
          </a:xfrm>
          <a:custGeom>
            <a:avLst/>
            <a:gdLst/>
            <a:ahLst/>
            <a:cxnLst/>
            <a:rect l="l" t="t" r="r" b="b"/>
            <a:pathLst>
              <a:path w="1233643" h="2290218" extrusionOk="0">
                <a:moveTo>
                  <a:pt x="0" y="0"/>
                </a:moveTo>
                <a:lnTo>
                  <a:pt x="1233643" y="0"/>
                </a:lnTo>
                <a:lnTo>
                  <a:pt x="1233643" y="2290218"/>
                </a:lnTo>
                <a:lnTo>
                  <a:pt x="0" y="2290218"/>
                </a:lnTo>
                <a:close/>
              </a:path>
            </a:pathLst>
          </a:custGeom>
          <a:solidFill>
            <a:srgbClr val="D9DD2C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5" name="Google Shape;125;p16"/>
          <p:cNvSpPr/>
          <p:nvPr/>
        </p:nvSpPr>
        <p:spPr>
          <a:xfrm>
            <a:off x="3755491" y="1226144"/>
            <a:ext cx="3511101" cy="3071227"/>
          </a:xfrm>
          <a:custGeom>
            <a:avLst/>
            <a:gdLst/>
            <a:ahLst/>
            <a:cxnLst/>
            <a:rect l="l" t="t" r="r" b="b"/>
            <a:pathLst>
              <a:path w="1306476" h="1142800" extrusionOk="0">
                <a:moveTo>
                  <a:pt x="0" y="0"/>
                </a:moveTo>
                <a:lnTo>
                  <a:pt x="1306476" y="0"/>
                </a:lnTo>
                <a:lnTo>
                  <a:pt x="1306476" y="1142800"/>
                </a:lnTo>
                <a:lnTo>
                  <a:pt x="0" y="1142800"/>
                </a:lnTo>
                <a:close/>
              </a:path>
            </a:pathLst>
          </a:custGeom>
          <a:solidFill>
            <a:srgbClr val="D9DD2C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6" name="Google Shape;126;p16"/>
          <p:cNvSpPr/>
          <p:nvPr/>
        </p:nvSpPr>
        <p:spPr>
          <a:xfrm>
            <a:off x="3755491" y="4458421"/>
            <a:ext cx="3511101" cy="2922588"/>
          </a:xfrm>
          <a:custGeom>
            <a:avLst/>
            <a:gdLst/>
            <a:ahLst/>
            <a:cxnLst/>
            <a:rect l="l" t="t" r="r" b="b"/>
            <a:pathLst>
              <a:path w="1306476" h="1087491" extrusionOk="0">
                <a:moveTo>
                  <a:pt x="0" y="0"/>
                </a:moveTo>
                <a:lnTo>
                  <a:pt x="1306476" y="0"/>
                </a:lnTo>
                <a:lnTo>
                  <a:pt x="1306476" y="1087491"/>
                </a:lnTo>
                <a:lnTo>
                  <a:pt x="0" y="1087491"/>
                </a:lnTo>
                <a:close/>
              </a:path>
            </a:pathLst>
          </a:custGeom>
          <a:solidFill>
            <a:srgbClr val="D9DD2C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7" name="Google Shape;127;p16"/>
          <p:cNvSpPr/>
          <p:nvPr/>
        </p:nvSpPr>
        <p:spPr>
          <a:xfrm>
            <a:off x="14397598" y="1226144"/>
            <a:ext cx="3315365" cy="6154865"/>
          </a:xfrm>
          <a:custGeom>
            <a:avLst/>
            <a:gdLst/>
            <a:ahLst/>
            <a:cxnLst/>
            <a:rect l="l" t="t" r="r" b="b"/>
            <a:pathLst>
              <a:path w="1233643" h="2290218" extrusionOk="0">
                <a:moveTo>
                  <a:pt x="0" y="0"/>
                </a:moveTo>
                <a:lnTo>
                  <a:pt x="1233643" y="0"/>
                </a:lnTo>
                <a:lnTo>
                  <a:pt x="1233643" y="2290218"/>
                </a:lnTo>
                <a:lnTo>
                  <a:pt x="0" y="2290218"/>
                </a:lnTo>
                <a:close/>
              </a:path>
            </a:pathLst>
          </a:custGeom>
          <a:solidFill>
            <a:srgbClr val="D9DD2C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8" name="Google Shape;128;p16"/>
          <p:cNvSpPr/>
          <p:nvPr/>
        </p:nvSpPr>
        <p:spPr>
          <a:xfrm>
            <a:off x="237847" y="7505352"/>
            <a:ext cx="7028745" cy="2608885"/>
          </a:xfrm>
          <a:custGeom>
            <a:avLst/>
            <a:gdLst/>
            <a:ahLst/>
            <a:cxnLst/>
            <a:rect l="l" t="t" r="r" b="b"/>
            <a:pathLst>
              <a:path w="2615387" h="970763" extrusionOk="0">
                <a:moveTo>
                  <a:pt x="0" y="0"/>
                </a:moveTo>
                <a:lnTo>
                  <a:pt x="2615387" y="0"/>
                </a:lnTo>
                <a:lnTo>
                  <a:pt x="2615387" y="970763"/>
                </a:lnTo>
                <a:lnTo>
                  <a:pt x="0" y="970763"/>
                </a:lnTo>
                <a:close/>
              </a:path>
            </a:pathLst>
          </a:custGeom>
          <a:solidFill>
            <a:srgbClr val="D9DD2C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Google Shape;129;p16"/>
          <p:cNvSpPr/>
          <p:nvPr/>
        </p:nvSpPr>
        <p:spPr>
          <a:xfrm>
            <a:off x="7462310" y="7505352"/>
            <a:ext cx="10250652" cy="2608885"/>
          </a:xfrm>
          <a:custGeom>
            <a:avLst/>
            <a:gdLst/>
            <a:ahLst/>
            <a:cxnLst/>
            <a:rect l="l" t="t" r="r" b="b"/>
            <a:pathLst>
              <a:path w="3368715" h="857369" extrusionOk="0">
                <a:moveTo>
                  <a:pt x="0" y="0"/>
                </a:moveTo>
                <a:lnTo>
                  <a:pt x="3368715" y="0"/>
                </a:lnTo>
                <a:lnTo>
                  <a:pt x="3368715" y="857369"/>
                </a:lnTo>
                <a:lnTo>
                  <a:pt x="0" y="857369"/>
                </a:lnTo>
                <a:close/>
              </a:path>
            </a:pathLst>
          </a:custGeom>
          <a:solidFill>
            <a:srgbClr val="D9DD2C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0" name="Google Shape;130;p16"/>
          <p:cNvSpPr txBox="1"/>
          <p:nvPr/>
        </p:nvSpPr>
        <p:spPr>
          <a:xfrm>
            <a:off x="440126" y="1329584"/>
            <a:ext cx="2043559" cy="3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KEY PARTNERS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4061360" y="1329584"/>
            <a:ext cx="2358754" cy="3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KEY ACTIVITIES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7606048" y="1329584"/>
            <a:ext cx="2853030" cy="3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VALUE PROPOSITION</a:t>
            </a: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11189679" y="1329584"/>
            <a:ext cx="2892150" cy="73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CUSTOMER RELATIONSHIPS</a:t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14493461" y="1329584"/>
            <a:ext cx="3397299" cy="3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CUSTOMER SEGMENTS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4061360" y="4451360"/>
            <a:ext cx="2692218" cy="3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KEY RESOURCES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511680" y="7663502"/>
            <a:ext cx="3243810" cy="3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COST STRUCTURE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7667373" y="7663502"/>
            <a:ext cx="3086033" cy="3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REVENUE STREAMS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87726" y="405765"/>
            <a:ext cx="9668315" cy="62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AFAFA"/>
                </a:solidFill>
                <a:latin typeface="NTR"/>
                <a:ea typeface="NTR"/>
                <a:cs typeface="NTR"/>
                <a:sym typeface="NTR"/>
              </a:rPr>
              <a:t>BUSINESS MODEL CANVAS</a:t>
            </a:r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14401606" y="2136482"/>
            <a:ext cx="3315365" cy="125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STUDENTS (8–18 YEARS)</a:t>
            </a:r>
            <a:endParaRPr/>
          </a:p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TEACHERS &amp; EDUCATIONAL INSTITUTIONS</a:t>
            </a:r>
            <a:endParaRPr/>
          </a:p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PARENTS</a:t>
            </a:r>
            <a:endParaRPr/>
          </a:p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SCIENCE &amp; TECH ENTHUSIASTS</a:t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11001513" y="2126957"/>
            <a:ext cx="3315365" cy="233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02272" marR="0" lvl="1" indent="-151136" algn="l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PARTNERSHIPS WITH SCHOOLS FOR ADOPTION</a:t>
            </a:r>
            <a:endParaRPr/>
          </a:p>
          <a:p>
            <a:pPr marL="302272" marR="0" lvl="1" indent="-151136" algn="l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COMMUNITY-DRIVEN ENGAGEMENT (QUIZZES, CHALLENGES)</a:t>
            </a:r>
            <a:endParaRPr/>
          </a:p>
          <a:p>
            <a:pPr marL="302272" marR="0" lvl="1" indent="-151136" algn="l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FREEMIUM → PREMIUM UPGRADE MODEL</a:t>
            </a:r>
            <a:endParaRPr/>
          </a:p>
          <a:p>
            <a:pPr marL="302272" marR="0" lvl="1" indent="-151136" algn="l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CONTINUOUS FEEDBACK &amp; UPDATES</a:t>
            </a:r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313931" y="7989077"/>
            <a:ext cx="5908434" cy="211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23861" lvl="1" indent="-161931">
              <a:lnSpc>
                <a:spcPct val="140000"/>
              </a:lnSpc>
              <a:buClr>
                <a:srgbClr val="1B1A1A"/>
              </a:buClr>
              <a:buSzPts val="1500"/>
              <a:buFont typeface="Arial"/>
              <a:buChar char="•"/>
            </a:pPr>
            <a:r>
              <a:rPr lang="en-IN" dirty="0"/>
              <a:t>Fixed Costs:</a:t>
            </a:r>
          </a:p>
          <a:p>
            <a:pPr marL="323861" lvl="1" indent="-161931">
              <a:lnSpc>
                <a:spcPct val="140000"/>
              </a:lnSpc>
              <a:buClr>
                <a:srgbClr val="1B1A1A"/>
              </a:buClr>
              <a:buSzPts val="1500"/>
              <a:buFont typeface="Arial"/>
              <a:buChar char="•"/>
            </a:pPr>
            <a:r>
              <a:rPr lang="en-IN" dirty="0"/>
              <a:t>Development: ₹12-20 Lakh ($15-25K)</a:t>
            </a:r>
          </a:p>
          <a:p>
            <a:pPr marL="323861" lvl="1" indent="-161931">
              <a:lnSpc>
                <a:spcPct val="140000"/>
              </a:lnSpc>
              <a:buClr>
                <a:srgbClr val="1B1A1A"/>
              </a:buClr>
              <a:buSzPts val="1500"/>
              <a:buFont typeface="Arial"/>
              <a:buChar char="•"/>
            </a:pPr>
            <a:r>
              <a:rPr lang="en-IN" dirty="0"/>
              <a:t>Annual Operations: ₹2.8-7.6 Lakh ($3.5-9.5K)</a:t>
            </a:r>
          </a:p>
          <a:p>
            <a:pPr marL="323861" lvl="1" indent="-161931">
              <a:lnSpc>
                <a:spcPct val="140000"/>
              </a:lnSpc>
              <a:buClr>
                <a:srgbClr val="1B1A1A"/>
              </a:buClr>
              <a:buSzPts val="1500"/>
              <a:buFont typeface="Arial"/>
              <a:buChar char="•"/>
            </a:pPr>
            <a:r>
              <a:rPr lang="en-IN" dirty="0"/>
              <a:t>Variable Costs:</a:t>
            </a:r>
          </a:p>
          <a:p>
            <a:pPr marL="323861" lvl="1" indent="-161931">
              <a:lnSpc>
                <a:spcPct val="140000"/>
              </a:lnSpc>
              <a:buClr>
                <a:srgbClr val="1B1A1A"/>
              </a:buClr>
              <a:buSzPts val="1500"/>
              <a:buFont typeface="Arial"/>
              <a:buChar char="•"/>
            </a:pPr>
            <a:r>
              <a:rPr lang="en-IN" dirty="0"/>
              <a:t>Per User: ₹5-50 ($0.06-0.60) depending on scale</a:t>
            </a:r>
          </a:p>
          <a:p>
            <a:pPr marL="323861" lvl="1" indent="-161931">
              <a:lnSpc>
                <a:spcPct val="140000"/>
              </a:lnSpc>
              <a:buClr>
                <a:srgbClr val="1B1A1A"/>
              </a:buClr>
              <a:buSzPts val="1500"/>
              <a:buFont typeface="Arial"/>
              <a:buChar char="•"/>
            </a:pPr>
            <a:r>
              <a:rPr lang="en-IN" dirty="0"/>
              <a:t>Content Updates: ₹1-3 Lakh/year ($1.2-3.7K/year)</a:t>
            </a:r>
          </a:p>
          <a:p>
            <a:pPr marL="323861" lvl="1" indent="-161931">
              <a:lnSpc>
                <a:spcPct val="140000"/>
              </a:lnSpc>
              <a:buClr>
                <a:srgbClr val="1B1A1A"/>
              </a:buClr>
              <a:buSzPts val="1500"/>
              <a:buFont typeface="Arial"/>
              <a:buChar char="•"/>
            </a:pPr>
            <a:r>
              <a:rPr lang="en-IN" dirty="0"/>
              <a:t>Cost Structure Type: Value-driven, low-cost model</a:t>
            </a:r>
            <a:endParaRPr dirty="0"/>
          </a:p>
        </p:txBody>
      </p:sp>
      <p:sp>
        <p:nvSpPr>
          <p:cNvPr id="142" name="Google Shape;142;p16"/>
          <p:cNvSpPr txBox="1"/>
          <p:nvPr/>
        </p:nvSpPr>
        <p:spPr>
          <a:xfrm>
            <a:off x="287726" y="2136482"/>
            <a:ext cx="3315365" cy="125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NASA (APIS &amp; OPEN DATA)</a:t>
            </a:r>
            <a:endParaRPr/>
          </a:p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SCHOOLS &amp; STEM PROGRAMS</a:t>
            </a:r>
            <a:endParaRPr/>
          </a:p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SCIENCE COMMUNICATORS &amp; EDUCATORS</a:t>
            </a:r>
            <a:endParaRPr/>
          </a:p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EDTECH COLLABORATORS</a:t>
            </a:r>
            <a:endParaRPr/>
          </a:p>
        </p:txBody>
      </p:sp>
      <p:sp>
        <p:nvSpPr>
          <p:cNvPr id="143" name="Google Shape;143;p16"/>
          <p:cNvSpPr/>
          <p:nvPr/>
        </p:nvSpPr>
        <p:spPr>
          <a:xfrm>
            <a:off x="7438042" y="4458421"/>
            <a:ext cx="3368598" cy="2922588"/>
          </a:xfrm>
          <a:custGeom>
            <a:avLst/>
            <a:gdLst/>
            <a:ahLst/>
            <a:cxnLst/>
            <a:rect l="l" t="t" r="r" b="b"/>
            <a:pathLst>
              <a:path w="1253451" h="1087491" extrusionOk="0">
                <a:moveTo>
                  <a:pt x="0" y="0"/>
                </a:moveTo>
                <a:lnTo>
                  <a:pt x="1253451" y="0"/>
                </a:lnTo>
                <a:lnTo>
                  <a:pt x="1253451" y="1087491"/>
                </a:lnTo>
                <a:lnTo>
                  <a:pt x="0" y="1087491"/>
                </a:lnTo>
                <a:close/>
              </a:path>
            </a:pathLst>
          </a:custGeom>
          <a:solidFill>
            <a:srgbClr val="D9DD2C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16"/>
          <p:cNvSpPr txBox="1"/>
          <p:nvPr/>
        </p:nvSpPr>
        <p:spPr>
          <a:xfrm>
            <a:off x="7844045" y="4500290"/>
            <a:ext cx="2043559" cy="3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CHANNELS</a:t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7462310" y="4916167"/>
            <a:ext cx="3291096" cy="241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SPACE YATRA WEBSITE &amp; MOBILE APP</a:t>
            </a:r>
            <a:endParaRPr dirty="0"/>
          </a:p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SCHOOL &amp; STEM COLLABORATIONS</a:t>
            </a:r>
            <a:endParaRPr dirty="0"/>
          </a:p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SOCIAL MEDIA (YOUTUBE, INSTAGRAM, LINKEDIN)</a:t>
            </a:r>
            <a:endParaRPr dirty="0"/>
          </a:p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SCIENCE EVENTS &amp; HACKATHONS</a:t>
            </a:r>
            <a:endParaRPr dirty="0"/>
          </a:p>
        </p:txBody>
      </p:sp>
      <p:sp>
        <p:nvSpPr>
          <p:cNvPr id="146" name="Google Shape;146;p16"/>
          <p:cNvSpPr txBox="1"/>
          <p:nvPr/>
        </p:nvSpPr>
        <p:spPr>
          <a:xfrm>
            <a:off x="7462310" y="2136482"/>
            <a:ext cx="3368598" cy="200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FUN, GAMIFIED SCIENCE LEARNING FOR STUDENTS</a:t>
            </a:r>
            <a:endParaRPr/>
          </a:p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READY-TO-USE STEM RESOURCE FOR TEACHERS</a:t>
            </a:r>
            <a:endParaRPr/>
          </a:p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SAFE, ENGAGING PLATFORM FOR PARENTS</a:t>
            </a:r>
            <a:endParaRPr/>
          </a:p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SIMPLIFIED LIVE SPACE DATA FOR ENTHUSIASTS</a:t>
            </a:r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3755491" y="1797584"/>
            <a:ext cx="3315365" cy="200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CREATING INTERACTIVE STORIES &amp; VISUALS</a:t>
            </a:r>
            <a:endParaRPr dirty="0"/>
          </a:p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INTEGRATING REAL-TIME NASA DATA</a:t>
            </a:r>
            <a:endParaRPr dirty="0"/>
          </a:p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PLATFORM HOSTING &amp; MAINTENANCE</a:t>
            </a:r>
            <a:endParaRPr dirty="0"/>
          </a:p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QUIZZES, GAMES &amp; COMMUNITY LEARNING</a:t>
            </a:r>
            <a:endParaRPr dirty="0"/>
          </a:p>
        </p:txBody>
      </p:sp>
      <p:sp>
        <p:nvSpPr>
          <p:cNvPr id="148" name="Google Shape;148;p16"/>
          <p:cNvSpPr txBox="1"/>
          <p:nvPr/>
        </p:nvSpPr>
        <p:spPr>
          <a:xfrm>
            <a:off x="3755491" y="4820964"/>
            <a:ext cx="3315820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INTELLECTUAL CONTENT: QUIZES, ANIMATED VIDEOS, NASA DATA VISUALIZED FOR KIDS.</a:t>
            </a:r>
            <a:endParaRPr sz="1200" dirty="0"/>
          </a:p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HUMAN: WRITERS, DEVELOPERS, DESIGNERS</a:t>
            </a:r>
            <a:endParaRPr sz="1200" dirty="0"/>
          </a:p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FINANCIAL: FUNDS FOR ANIMATION AND MARKETING ETC : SPONSORSHIPS </a:t>
            </a:r>
            <a:endParaRPr sz="1200" dirty="0"/>
          </a:p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PHYSICAL: COMPUTERS AND TESTING DEVICES </a:t>
            </a:r>
            <a:endParaRPr sz="1200" dirty="0"/>
          </a:p>
        </p:txBody>
      </p:sp>
      <p:sp>
        <p:nvSpPr>
          <p:cNvPr id="149" name="Google Shape;149;p16"/>
          <p:cNvSpPr txBox="1"/>
          <p:nvPr/>
        </p:nvSpPr>
        <p:spPr>
          <a:xfrm>
            <a:off x="7390350" y="8275125"/>
            <a:ext cx="4396160" cy="10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SCHOOL SUBSCRIPTIONS (B2B)</a:t>
            </a:r>
            <a:endParaRPr/>
          </a:p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PREMIUM USER SUBSCRIPTIONS (B2C)</a:t>
            </a:r>
            <a:endParaRPr/>
          </a:p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SPONSORED COLLABORATIONS (STEM BRANDS)</a:t>
            </a:r>
            <a:endParaRPr/>
          </a:p>
          <a:p>
            <a:pPr marL="302272" marR="0" lvl="1" indent="-151136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1A1A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B1A1A"/>
                </a:solidFill>
                <a:latin typeface="Arial"/>
                <a:ea typeface="Arial"/>
                <a:cs typeface="Arial"/>
                <a:sym typeface="Arial"/>
              </a:rPr>
              <a:t>MERCHANDISE (BOOKS, POSTERS, GAMES)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1416645" h="1593725" extrusionOk="0">
                <a:moveTo>
                  <a:pt x="0" y="0"/>
                </a:moveTo>
                <a:lnTo>
                  <a:pt x="1416645" y="0"/>
                </a:lnTo>
                <a:lnTo>
                  <a:pt x="1416645" y="1593725"/>
                </a:lnTo>
                <a:lnTo>
                  <a:pt x="0" y="1593725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 l="-6248" r="-6248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5" name="Google Shape;155;p17">
            <a:hlinkClick r:id="rId4"/>
          </p:cNvPr>
          <p:cNvSpPr/>
          <p:nvPr/>
        </p:nvSpPr>
        <p:spPr>
          <a:xfrm>
            <a:off x="2448525" y="4286697"/>
            <a:ext cx="12640739" cy="5989577"/>
          </a:xfrm>
          <a:custGeom>
            <a:avLst/>
            <a:gdLst/>
            <a:ahLst/>
            <a:cxnLst/>
            <a:rect l="l" t="t" r="r" b="b"/>
            <a:pathLst>
              <a:path w="12640739" h="10792031" extrusionOk="0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6" name="Google Shape;156;p17"/>
          <p:cNvSpPr txBox="1"/>
          <p:nvPr/>
        </p:nvSpPr>
        <p:spPr>
          <a:xfrm>
            <a:off x="727114" y="567309"/>
            <a:ext cx="7816398" cy="46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ADVANTAGES AND CHALLENGES</a:t>
            </a: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1028700" y="1620711"/>
            <a:ext cx="310865" cy="282499"/>
          </a:xfrm>
          <a:custGeom>
            <a:avLst/>
            <a:gdLst/>
            <a:ahLst/>
            <a:cxnLst/>
            <a:rect l="l" t="t" r="r" b="b"/>
            <a:pathLst>
              <a:path w="310865" h="282499" extrusionOk="0">
                <a:moveTo>
                  <a:pt x="0" y="0"/>
                </a:moveTo>
                <a:lnTo>
                  <a:pt x="310865" y="0"/>
                </a:lnTo>
                <a:lnTo>
                  <a:pt x="310865" y="282499"/>
                </a:lnTo>
                <a:lnTo>
                  <a:pt x="0" y="2824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8" name="Google Shape;158;p17"/>
          <p:cNvSpPr/>
          <p:nvPr/>
        </p:nvSpPr>
        <p:spPr>
          <a:xfrm>
            <a:off x="1028700" y="4552927"/>
            <a:ext cx="310865" cy="282499"/>
          </a:xfrm>
          <a:custGeom>
            <a:avLst/>
            <a:gdLst/>
            <a:ahLst/>
            <a:cxnLst/>
            <a:rect l="l" t="t" r="r" b="b"/>
            <a:pathLst>
              <a:path w="310865" h="282499" extrusionOk="0">
                <a:moveTo>
                  <a:pt x="0" y="0"/>
                </a:moveTo>
                <a:lnTo>
                  <a:pt x="310865" y="0"/>
                </a:lnTo>
                <a:lnTo>
                  <a:pt x="310865" y="282499"/>
                </a:lnTo>
                <a:lnTo>
                  <a:pt x="0" y="2824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cxnSp>
        <p:nvCxnSpPr>
          <p:cNvPr id="159" name="Google Shape;159;p17"/>
          <p:cNvCxnSpPr/>
          <p:nvPr/>
        </p:nvCxnSpPr>
        <p:spPr>
          <a:xfrm>
            <a:off x="9251053" y="1581365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" name="Google Shape;160;p17"/>
          <p:cNvSpPr txBox="1"/>
          <p:nvPr/>
        </p:nvSpPr>
        <p:spPr>
          <a:xfrm>
            <a:off x="1436549" y="1619462"/>
            <a:ext cx="2940754" cy="270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Advantages</a:t>
            </a:r>
            <a:endParaRPr dirty="0"/>
          </a:p>
        </p:txBody>
      </p:sp>
      <p:sp>
        <p:nvSpPr>
          <p:cNvPr id="161" name="Google Shape;161;p17"/>
          <p:cNvSpPr txBox="1"/>
          <p:nvPr/>
        </p:nvSpPr>
        <p:spPr>
          <a:xfrm>
            <a:off x="1436549" y="4568007"/>
            <a:ext cx="2940754" cy="270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Challenges</a:t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1028700" y="5117531"/>
            <a:ext cx="7514812" cy="261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lang="en-US" sz="2499" b="1" i="0" u="none" strike="noStrike" cap="none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Limited time → story + website may not be highly polished.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lang="en-US" sz="2499" b="1" i="0" u="none" strike="noStrike" cap="none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Illustrations/data need simplification → risk of losing some scientific depth.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lang="en-US" sz="2499" b="1" i="0" u="none" strike="noStrike" cap="none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Kids’ attention span is short → risk of less engagement.</a:t>
            </a:r>
            <a:endParaRPr/>
          </a:p>
        </p:txBody>
      </p:sp>
      <p:sp>
        <p:nvSpPr>
          <p:cNvPr id="163" name="Google Shape;163;p17"/>
          <p:cNvSpPr txBox="1"/>
          <p:nvPr/>
        </p:nvSpPr>
        <p:spPr>
          <a:xfrm>
            <a:off x="1028700" y="2186305"/>
            <a:ext cx="7514812" cy="173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8" marR="0" lvl="1" indent="-269873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lang="en-US" sz="2499" b="1" i="0" u="none" strike="noStrike" cap="none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Makes complex NASA data easy for children.</a:t>
            </a:r>
            <a:endParaRPr/>
          </a:p>
          <a:p>
            <a:pPr marL="539748" marR="0" lvl="1" indent="-269873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lang="en-US" sz="2499" b="1" i="0" u="none" strike="noStrike" cap="none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Uses storytelling → higher retention than plain facts.</a:t>
            </a:r>
            <a:endParaRPr/>
          </a:p>
          <a:p>
            <a:pPr marL="539748" marR="0" lvl="1" indent="-269873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lang="en-US" sz="2499" b="1" i="0" u="none" strike="noStrike" cap="none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Open-source, accessible worldwide.</a:t>
            </a:r>
            <a:endParaRPr/>
          </a:p>
          <a:p>
            <a:pPr marL="539748" marR="0" lvl="1" indent="-269873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lang="en-US" sz="2499" b="1" i="0" u="none" strike="noStrike" cap="none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Multidisciplinary approach (story + design + coding).</a:t>
            </a:r>
            <a:endParaRPr/>
          </a:p>
        </p:txBody>
      </p:sp>
      <p:sp>
        <p:nvSpPr>
          <p:cNvPr id="164" name="Google Shape;164;p17"/>
          <p:cNvSpPr/>
          <p:nvPr/>
        </p:nvSpPr>
        <p:spPr>
          <a:xfrm>
            <a:off x="11027460" y="1620711"/>
            <a:ext cx="310865" cy="282499"/>
          </a:xfrm>
          <a:custGeom>
            <a:avLst/>
            <a:gdLst/>
            <a:ahLst/>
            <a:cxnLst/>
            <a:rect l="l" t="t" r="r" b="b"/>
            <a:pathLst>
              <a:path w="310865" h="282499" extrusionOk="0">
                <a:moveTo>
                  <a:pt x="0" y="0"/>
                </a:moveTo>
                <a:lnTo>
                  <a:pt x="310865" y="0"/>
                </a:lnTo>
                <a:lnTo>
                  <a:pt x="310865" y="282499"/>
                </a:lnTo>
                <a:lnTo>
                  <a:pt x="0" y="2824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5" name="Google Shape;165;p17"/>
          <p:cNvSpPr txBox="1"/>
          <p:nvPr/>
        </p:nvSpPr>
        <p:spPr>
          <a:xfrm>
            <a:off x="11435308" y="1619462"/>
            <a:ext cx="4969232" cy="270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How We Minimize Challenges</a:t>
            </a:r>
            <a:endParaRPr dirty="0"/>
          </a:p>
        </p:txBody>
      </p:sp>
      <p:sp>
        <p:nvSpPr>
          <p:cNvPr id="166" name="Google Shape;166;p17"/>
          <p:cNvSpPr txBox="1"/>
          <p:nvPr/>
        </p:nvSpPr>
        <p:spPr>
          <a:xfrm>
            <a:off x="9958594" y="2424089"/>
            <a:ext cx="7514812" cy="408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8" marR="0" lvl="1" indent="-269873" algn="l" rtl="0">
              <a:lnSpc>
                <a:spcPct val="189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lang="en-US" sz="2499" b="1" i="0" u="none" strike="noStrike" cap="none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Keep story short (6–8 scenes) and visual-heavy.</a:t>
            </a:r>
            <a:endParaRPr/>
          </a:p>
          <a:p>
            <a:pPr marL="539748" marR="0" lvl="1" indent="-269873" algn="l" rtl="0">
              <a:lnSpc>
                <a:spcPct val="189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lang="en-US" sz="2499" b="1" i="0" u="none" strike="noStrike" cap="none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Balance science + fun → simplify without losing accuracy.</a:t>
            </a:r>
            <a:endParaRPr/>
          </a:p>
          <a:p>
            <a:pPr marL="539748" marR="0" lvl="1" indent="-269873" algn="l" rtl="0">
              <a:lnSpc>
                <a:spcPct val="189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lang="en-US" sz="2499" b="1" i="0" u="none" strike="noStrike" cap="none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Iterative testing with our team (quick feedback loops).</a:t>
            </a:r>
            <a:endParaRPr/>
          </a:p>
          <a:p>
            <a:pPr marL="539748" marR="0" lvl="1" indent="-269873" algn="l" rtl="0">
              <a:lnSpc>
                <a:spcPct val="189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lang="en-US" sz="2499" b="1" i="0" u="none" strike="noStrike" cap="none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Optimize for mobile → most kids/parents access via phones.</a:t>
            </a:r>
            <a:endParaRPr/>
          </a:p>
        </p:txBody>
      </p:sp>
      <p:sp>
        <p:nvSpPr>
          <p:cNvPr id="167" name="Google Shape;167;p17"/>
          <p:cNvSpPr/>
          <p:nvPr/>
        </p:nvSpPr>
        <p:spPr>
          <a:xfrm rot="5216665">
            <a:off x="16484637" y="8483637"/>
            <a:ext cx="755076" cy="755076"/>
          </a:xfrm>
          <a:custGeom>
            <a:avLst/>
            <a:gdLst/>
            <a:ahLst/>
            <a:cxnLst/>
            <a:rect l="l" t="t" r="r" b="b"/>
            <a:pathLst>
              <a:path w="755076" h="755076" extrusionOk="0">
                <a:moveTo>
                  <a:pt x="0" y="0"/>
                </a:moveTo>
                <a:lnTo>
                  <a:pt x="755075" y="0"/>
                </a:lnTo>
                <a:lnTo>
                  <a:pt x="755075" y="755075"/>
                </a:lnTo>
                <a:lnTo>
                  <a:pt x="0" y="75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8" name="Google Shape;168;p17"/>
          <p:cNvSpPr txBox="1"/>
          <p:nvPr/>
        </p:nvSpPr>
        <p:spPr>
          <a:xfrm>
            <a:off x="1028700" y="8455410"/>
            <a:ext cx="2684065" cy="40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Demo Video Link :   </a:t>
            </a:r>
            <a:endParaRPr/>
          </a:p>
        </p:txBody>
      </p:sp>
      <p:sp>
        <p:nvSpPr>
          <p:cNvPr id="169" name="Google Shape;169;p17"/>
          <p:cNvSpPr txBox="1"/>
          <p:nvPr/>
        </p:nvSpPr>
        <p:spPr>
          <a:xfrm>
            <a:off x="3521690" y="8504381"/>
            <a:ext cx="410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https://youtu.be/SUXoZg9MDv0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/>
          <p:nvPr/>
        </p:nvSpPr>
        <p:spPr>
          <a:xfrm>
            <a:off x="0" y="1540677"/>
            <a:ext cx="12640739" cy="8741545"/>
          </a:xfrm>
          <a:custGeom>
            <a:avLst/>
            <a:gdLst/>
            <a:ahLst/>
            <a:cxnLst/>
            <a:rect l="l" t="t" r="r" b="b"/>
            <a:pathLst>
              <a:path w="12640739" h="10792031" extrusionOk="0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5" name="Google Shape;175;p18"/>
          <p:cNvSpPr/>
          <p:nvPr/>
        </p:nvSpPr>
        <p:spPr>
          <a:xfrm>
            <a:off x="8525950" y="3"/>
            <a:ext cx="8229600" cy="3250692"/>
          </a:xfrm>
          <a:custGeom>
            <a:avLst/>
            <a:gdLst/>
            <a:ahLst/>
            <a:cxnLst/>
            <a:rect l="l" t="t" r="r" b="b"/>
            <a:pathLst>
              <a:path w="8229600" h="8229600" extrusionOk="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6" name="Google Shape;176;p18"/>
          <p:cNvSpPr txBox="1"/>
          <p:nvPr/>
        </p:nvSpPr>
        <p:spPr>
          <a:xfrm>
            <a:off x="2108307" y="3740362"/>
            <a:ext cx="16716615" cy="2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92" b="1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THANK YOU</a:t>
            </a:r>
            <a:endParaRPr dirty="0"/>
          </a:p>
        </p:txBody>
      </p:sp>
      <p:sp>
        <p:nvSpPr>
          <p:cNvPr id="177" name="Google Shape;177;p18"/>
          <p:cNvSpPr txBox="1"/>
          <p:nvPr/>
        </p:nvSpPr>
        <p:spPr>
          <a:xfrm>
            <a:off x="1602120" y="5967355"/>
            <a:ext cx="15608194" cy="115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 dirty="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“Don’t just read about space - step into the adventure!”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572</Words>
  <Application>Microsoft Macintosh PowerPoint</Application>
  <PresentationFormat>Custom</PresentationFormat>
  <Paragraphs>85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NTR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Abhilash G</cp:lastModifiedBy>
  <cp:revision>2</cp:revision>
  <dcterms:modified xsi:type="dcterms:W3CDTF">2025-10-05T09:46:35Z</dcterms:modified>
</cp:coreProperties>
</file>